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8" r:id="rId5"/>
    <p:sldId id="265" r:id="rId6"/>
    <p:sldId id="262" r:id="rId7"/>
    <p:sldId id="257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731" userDrawn="1">
          <p15:clr>
            <a:srgbClr val="A4A3A4"/>
          </p15:clr>
        </p15:guide>
        <p15:guide id="3" orient="horz" pos="1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/>
        <p:guide pos="1731"/>
        <p:guide orient="horz" pos="10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87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96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81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63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36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59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14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22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54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3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30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AC1F-1D94-40A7-AA68-17A34DBF06C9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2D99-E3EB-4F67-BC36-F5632A25EF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76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14153" y="2951018"/>
            <a:ext cx="285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Wskaźnik nr 27 - przewodnik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89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116" y="692150"/>
            <a:ext cx="3866200" cy="405999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Struktura </a:t>
            </a:r>
            <a:endParaRPr lang="pl-PL" dirty="0"/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281213" y="801594"/>
            <a:ext cx="1818495" cy="1638922"/>
          </a:xfrm>
          <a:prstGeom prst="wedgeRoundRectCallout">
            <a:avLst>
              <a:gd name="adj1" fmla="val 76270"/>
              <a:gd name="adj2" fmla="val 25705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FCLR – FORCED LABOUR COST RATIO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Arkusz agregujący wszystkie wyliczenie - Właściwy wskaźnik, który podmiot raportuje odbiorcom.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681644" y="4927076"/>
            <a:ext cx="2350251" cy="1262078"/>
          </a:xfrm>
          <a:prstGeom prst="wedgeRoundRectCallout">
            <a:avLst>
              <a:gd name="adj1" fmla="val 66533"/>
              <a:gd name="adj2" fmla="val -64622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DCR – DOMESTIC COST RATIO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Arkusz wyliczający ryzyko związane z działalnością własną podmiotu (bez outsourcingu) w zakresie środków produkcji, których podmiot jest właścicielem.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3158482" y="3781989"/>
            <a:ext cx="1230283" cy="685311"/>
          </a:xfrm>
          <a:prstGeom prst="wedgeRoundRectCallout">
            <a:avLst>
              <a:gd name="adj1" fmla="val 30418"/>
              <a:gd name="adj2" fmla="val 65389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Źródło dla wskaźników ryzyka dla danego kraju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3316025" y="4927076"/>
            <a:ext cx="2395570" cy="1262078"/>
          </a:xfrm>
          <a:prstGeom prst="wedgeRoundRectCallout">
            <a:avLst>
              <a:gd name="adj1" fmla="val -33591"/>
              <a:gd name="adj2" fmla="val -64998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chemeClr val="tx1"/>
                </a:solidFill>
              </a:rPr>
              <a:t>O</a:t>
            </a:r>
            <a:r>
              <a:rPr lang="pl-PL" sz="1100" dirty="0" smtClean="0">
                <a:solidFill>
                  <a:schemeClr val="tx1"/>
                </a:solidFill>
              </a:rPr>
              <a:t>CR – OUTSOURCED COST RATIO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Arkusz wyliczający ryzyko związane z działalnością zlecaną przez podmiot innym podmiotom (podwykonawcy, outsourcing, itp.)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4513810" y="3781989"/>
            <a:ext cx="1041901" cy="651475"/>
          </a:xfrm>
          <a:prstGeom prst="wedgeRoundRectCallout">
            <a:avLst>
              <a:gd name="adj1" fmla="val -31003"/>
              <a:gd name="adj2" fmla="val 7271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Opis wskaźnika (wzór pojęcia itp.)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4" name="Objaśnienie prostokątne zaokrąglone 13"/>
          <p:cNvSpPr/>
          <p:nvPr/>
        </p:nvSpPr>
        <p:spPr>
          <a:xfrm>
            <a:off x="337448" y="2908878"/>
            <a:ext cx="1818495" cy="947509"/>
          </a:xfrm>
          <a:prstGeom prst="wedgeRoundRectCallout">
            <a:avLst>
              <a:gd name="adj1" fmla="val 73528"/>
              <a:gd name="adj2" fmla="val -2261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Odbiorca musi przeprowadzić odpowiednie działania z użyciem FCLR na całym portfelu.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5" name="Objaśnienie prostokątne zaokrąglone 14"/>
          <p:cNvSpPr/>
          <p:nvPr/>
        </p:nvSpPr>
        <p:spPr>
          <a:xfrm>
            <a:off x="6237200" y="4035021"/>
            <a:ext cx="1011757" cy="468612"/>
          </a:xfrm>
          <a:prstGeom prst="wedgeRoundRectCallout">
            <a:avLst>
              <a:gd name="adj1" fmla="val -144749"/>
              <a:gd name="adj2" fmla="val 64375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Definicje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7905404" y="1687484"/>
            <a:ext cx="3350029" cy="2958024"/>
          </a:xfrm>
          <a:prstGeom prst="roundRect">
            <a:avLst>
              <a:gd name="adj" fmla="val 87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Tylko dane z tej zakładki podlegają raportowaniu przesyłana jest odbiorcom wskaźnika.</a:t>
            </a: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</a:rPr>
              <a:t>Tylko te dane podlegają ujawnieniu.</a:t>
            </a: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algn="ctr"/>
            <a:endParaRPr lang="pl-PL" b="1" dirty="0" smtClean="0">
              <a:solidFill>
                <a:srgbClr val="FF0000"/>
              </a:solidFill>
            </a:endParaRPr>
          </a:p>
        </p:txBody>
      </p:sp>
      <p:sp>
        <p:nvSpPr>
          <p:cNvPr id="16" name="Objaśnienie prostokątne zaokrąglone 15"/>
          <p:cNvSpPr/>
          <p:nvPr/>
        </p:nvSpPr>
        <p:spPr>
          <a:xfrm>
            <a:off x="6237575" y="2229988"/>
            <a:ext cx="1011382" cy="678890"/>
          </a:xfrm>
          <a:prstGeom prst="wedgeRoundRectCallout">
            <a:avLst>
              <a:gd name="adj1" fmla="val -89744"/>
              <a:gd name="adj2" fmla="val -23786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Wskazanie źródła do oceny ryzyka krajów</a:t>
            </a:r>
          </a:p>
        </p:txBody>
      </p:sp>
      <p:sp>
        <p:nvSpPr>
          <p:cNvPr id="17" name="Objaśnienie prostokątne zaokrąglone 16"/>
          <p:cNvSpPr/>
          <p:nvPr/>
        </p:nvSpPr>
        <p:spPr>
          <a:xfrm>
            <a:off x="6212533" y="1431418"/>
            <a:ext cx="1011382" cy="678890"/>
          </a:xfrm>
          <a:prstGeom prst="wedgeRoundRectCallout">
            <a:avLst>
              <a:gd name="adj1" fmla="val -85634"/>
              <a:gd name="adj2" fmla="val 42335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Informacja o polityce</a:t>
            </a:r>
          </a:p>
        </p:txBody>
      </p:sp>
    </p:spTree>
    <p:extLst>
      <p:ext uri="{BB962C8B-B14F-4D97-AF65-F5344CB8AC3E}">
        <p14:creationId xmlns:p14="http://schemas.microsoft.com/office/powerpoint/2010/main" val="327239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824" y="1759983"/>
            <a:ext cx="7264309" cy="3281363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811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Podstawowe dane dotyczące podmiotu raportującego – bez polityki przeciwdziałania</a:t>
            </a:r>
            <a:endParaRPr lang="pl-PL" dirty="0"/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766762" y="1410393"/>
            <a:ext cx="1569113" cy="1831571"/>
          </a:xfrm>
          <a:prstGeom prst="wedgeRoundRectCallout">
            <a:avLst>
              <a:gd name="adj1" fmla="val 77016"/>
              <a:gd name="adj2" fmla="val 3256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tej części wpisujemy podstawowe dane dotyczące kosztów operacyjnych oraz ogólnej wartości portfela kredytów lub ubezpieczeń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6220979" y="4725092"/>
            <a:ext cx="2806932" cy="1476204"/>
          </a:xfrm>
          <a:prstGeom prst="wedgeRoundRectCallout">
            <a:avLst>
              <a:gd name="adj1" fmla="val -81647"/>
              <a:gd name="adj2" fmla="val -65769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Jeżeli podmiot nie ma wdrożonej efektywnej polityki związanej z przeciwdziałaniem pracy przymusowej, to ponosi całość ryzyka związanego z tym procederem w danym kraju.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6289964" y="978586"/>
            <a:ext cx="3859860" cy="781397"/>
          </a:xfrm>
          <a:prstGeom prst="wedgeRoundRectCallout">
            <a:avLst>
              <a:gd name="adj1" fmla="val -82391"/>
              <a:gd name="adj2" fmla="val 4861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Wskaźnik ryzyka dla ekspozycji generowanej przez podmiot raportujący z działalności własnej. Agreguje się z trzech komponentów: działalności operacyjnej, ekspozycji kredytowej oraz ekspozycji ubezpieczeniowej.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5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407" y="1759983"/>
            <a:ext cx="6677137" cy="310083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896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Podstawowe dane dotyczące podmiotu raportującego – </a:t>
            </a:r>
            <a:r>
              <a:rPr lang="pl-PL" dirty="0"/>
              <a:t>z</a:t>
            </a:r>
            <a:r>
              <a:rPr lang="pl-PL" dirty="0" smtClean="0"/>
              <a:t>  wdrożoną polityką przeciwdziałania</a:t>
            </a:r>
            <a:endParaRPr lang="pl-PL" dirty="0"/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6586450" y="4649585"/>
            <a:ext cx="2607426" cy="1202575"/>
          </a:xfrm>
          <a:prstGeom prst="wedgeRoundRectCallout">
            <a:avLst>
              <a:gd name="adj1" fmla="val -97382"/>
              <a:gd name="adj2" fmla="val -67152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Jeżeli podmiot ma wdrożoną efektywną politykę związaną z przeciwdziałaniem pracy przymusowej, to ryzyko wystąpienia tego zjawiska uważa się za ograniczone. 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8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965" y="2071664"/>
            <a:ext cx="4240479" cy="415185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7552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Dane dotyczące kosztów działalności operacyjnej własnej – z wdrożoną polityką</a:t>
            </a:r>
            <a:endParaRPr lang="pl-PL" dirty="0"/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210777" y="2798033"/>
            <a:ext cx="2535382" cy="2701636"/>
          </a:xfrm>
          <a:prstGeom prst="wedgeRoundRectCallout">
            <a:avLst>
              <a:gd name="adj1" fmla="val 60500"/>
              <a:gd name="adj2" fmla="val -27341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kolumnie „Kraj” wybieramy kraj, w którym podmiot posiada struktury generujące koszty operacyjne. 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Nazwy krajów w j. angielskim.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Np. przedsiębiorstwo posiada fabryki w Polsce, Turcji, Albanii i Afganistanie. 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Sumujemy koszty operacyjne ze wszystkich fabryk w danym kraju.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2698091" y="1014153"/>
            <a:ext cx="3810779" cy="805202"/>
          </a:xfrm>
          <a:prstGeom prst="wedgeRoundRectCallout">
            <a:avLst>
              <a:gd name="adj1" fmla="val 567"/>
              <a:gd name="adj2" fmla="val 12793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Poziom indeksu Global </a:t>
            </a:r>
            <a:r>
              <a:rPr lang="pl-PL" sz="1200" dirty="0" err="1" smtClean="0">
                <a:solidFill>
                  <a:schemeClr val="tx1"/>
                </a:solidFill>
              </a:rPr>
              <a:t>Slavery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Vulnerability</a:t>
            </a:r>
            <a:r>
              <a:rPr lang="pl-PL" sz="1200" dirty="0" smtClean="0">
                <a:solidFill>
                  <a:schemeClr val="tx1"/>
                </a:solidFill>
              </a:rPr>
              <a:t> Index dla wybranego </a:t>
            </a:r>
            <a:r>
              <a:rPr lang="pl-PL" sz="1200" dirty="0" smtClean="0">
                <a:solidFill>
                  <a:schemeClr val="tx1"/>
                </a:solidFill>
              </a:rPr>
              <a:t>kraju </a:t>
            </a:r>
            <a:r>
              <a:rPr lang="pl-PL" sz="1200" dirty="0" smtClean="0">
                <a:solidFill>
                  <a:schemeClr val="tx1"/>
                </a:solidFill>
              </a:rPr>
              <a:t>wyszukuje się samoczynnie z danych w zakładce </a:t>
            </a:r>
            <a:r>
              <a:rPr lang="pl-PL" sz="1200" b="1" dirty="0" smtClean="0">
                <a:solidFill>
                  <a:schemeClr val="tx1"/>
                </a:solidFill>
              </a:rPr>
              <a:t>Ryzyko krajów.</a:t>
            </a:r>
            <a:endParaRPr lang="pl-PL" sz="1200" dirty="0" smtClean="0">
              <a:solidFill>
                <a:schemeClr val="tx1"/>
              </a:solidFill>
            </a:endParaRPr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7930552" y="2465124"/>
            <a:ext cx="2768068" cy="1109166"/>
          </a:xfrm>
          <a:prstGeom prst="wedgeRoundRectCallout">
            <a:avLst>
              <a:gd name="adj1" fmla="val -80773"/>
              <a:gd name="adj2" fmla="val 23386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Tutaj wpisujemy zagregowaną wartość kosztów działalności operacyjnej dla danego kraju.</a:t>
            </a: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7930552" y="5011587"/>
            <a:ext cx="2768068" cy="1109166"/>
          </a:xfrm>
          <a:prstGeom prst="wedgeRoundRectCallout">
            <a:avLst>
              <a:gd name="adj1" fmla="val -80773"/>
              <a:gd name="adj2" fmla="val 23386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Suma kosztów nie może przekroczyć </a:t>
            </a:r>
            <a:r>
              <a:rPr lang="pl-PL" sz="1200" dirty="0">
                <a:solidFill>
                  <a:schemeClr val="tx1"/>
                </a:solidFill>
              </a:rPr>
              <a:t>tych zadeklarowanych w komórce </a:t>
            </a:r>
            <a:r>
              <a:rPr lang="pl-PL" sz="1200" dirty="0" smtClean="0">
                <a:solidFill>
                  <a:schemeClr val="tx1"/>
                </a:solidFill>
              </a:rPr>
              <a:t>C4: </a:t>
            </a:r>
            <a:r>
              <a:rPr lang="pl-PL" sz="1200" dirty="0">
                <a:solidFill>
                  <a:schemeClr val="tx1"/>
                </a:solidFill>
              </a:rPr>
              <a:t>„1. Koszty działalności operacyjnej (w PLN</a:t>
            </a:r>
            <a:r>
              <a:rPr lang="pl-PL" sz="1200" dirty="0" smtClean="0">
                <a:solidFill>
                  <a:schemeClr val="tx1"/>
                </a:solidFill>
              </a:rPr>
              <a:t>)”</a:t>
            </a:r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2698091" y="6196765"/>
            <a:ext cx="2768068" cy="558120"/>
          </a:xfrm>
          <a:prstGeom prst="wedgeRoundRectCallout">
            <a:avLst>
              <a:gd name="adj1" fmla="val 80192"/>
              <a:gd name="adj2" fmla="val -62478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Wartość wskaźnika dla działalności operacyjnej.</a:t>
            </a:r>
          </a:p>
        </p:txBody>
      </p:sp>
    </p:spTree>
    <p:extLst>
      <p:ext uri="{BB962C8B-B14F-4D97-AF65-F5344CB8AC3E}">
        <p14:creationId xmlns:p14="http://schemas.microsoft.com/office/powerpoint/2010/main" val="379641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18" y="2180761"/>
            <a:ext cx="7566314" cy="411067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75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Dane dotyczące działalności kredytowej i ubezpieczeniowej własnej – przykład </a:t>
            </a:r>
            <a:endParaRPr lang="pl-PL" dirty="0"/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2406144" y="829087"/>
            <a:ext cx="6330531" cy="1109166"/>
          </a:xfrm>
          <a:prstGeom prst="wedgeRoundRectCallout">
            <a:avLst>
              <a:gd name="adj1" fmla="val -15059"/>
              <a:gd name="adj2" fmla="val 71352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przypadku działalności kredytowej i ubezpieczeniowej postępujemy analogicznie, z tym, że zamiast wartości kosztów, wpisujemy wartości kredytów, pożyczek i gwarancji (działalność kredytowa) lub wysokości rezerwy techniczno-ubezpieczeniowej (w przypadku działalności ubezpieczeniowej)</a:t>
            </a:r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2406144" y="831642"/>
            <a:ext cx="6330531" cy="1109166"/>
          </a:xfrm>
          <a:prstGeom prst="wedgeRoundRectCallout">
            <a:avLst>
              <a:gd name="adj1" fmla="val 32082"/>
              <a:gd name="adj2" fmla="val 7884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przypadku działalności kredytowej i ubezpieczeniowej postępujemy analogicznie, z tym, że zamiast wartości kosztów, wpisujemy wartości kredytów, pożyczek i gwarancji (działalność kredytowa) lub wysokości rezerwy techniczno-ubezpieczeniowej (w przypadku działalności ubezpieczeniowej)</a:t>
            </a:r>
          </a:p>
        </p:txBody>
      </p:sp>
      <p:sp>
        <p:nvSpPr>
          <p:cNvPr id="4" name="Prostokąt 3"/>
          <p:cNvSpPr/>
          <p:nvPr/>
        </p:nvSpPr>
        <p:spPr>
          <a:xfrm>
            <a:off x="3491345" y="1896688"/>
            <a:ext cx="154616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6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116" y="2495034"/>
            <a:ext cx="8060089" cy="3789388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81644" y="432262"/>
            <a:ext cx="908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Dane dotyczące kosztów działalności operacyjnej zewnętrznej – podwykonawstwo, outsourcing.</a:t>
            </a:r>
            <a:endParaRPr lang="pl-PL" dirty="0"/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515390" y="844780"/>
            <a:ext cx="3092334" cy="1475688"/>
          </a:xfrm>
          <a:prstGeom prst="wedgeRoundRectCallout">
            <a:avLst>
              <a:gd name="adj1" fmla="val 51337"/>
              <a:gd name="adj2" fmla="val 83485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W kolumnie „Kraj” wybieramy kraj, w którym podmiot posiada struktury generujące koszty operacyjne. 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Nazwy krajów w j. angielskim.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Np. przedsiębiorstwo ma podwykonawców w Polsce, Albanii, Australii i Brazylii.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3644606" y="844780"/>
            <a:ext cx="1970116" cy="1475688"/>
          </a:xfrm>
          <a:prstGeom prst="wedgeRoundRectCallout">
            <a:avLst>
              <a:gd name="adj1" fmla="val -7334"/>
              <a:gd name="adj2" fmla="val 8416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Poziom indeksu Global </a:t>
            </a:r>
            <a:r>
              <a:rPr lang="pl-PL" sz="1100" dirty="0" err="1" smtClean="0">
                <a:solidFill>
                  <a:schemeClr val="tx1"/>
                </a:solidFill>
              </a:rPr>
              <a:t>Slavery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Vulnerability</a:t>
            </a:r>
            <a:r>
              <a:rPr lang="pl-PL" sz="1100" dirty="0" smtClean="0">
                <a:solidFill>
                  <a:schemeClr val="tx1"/>
                </a:solidFill>
              </a:rPr>
              <a:t> Index dla wybranego kraju wyszukuje się samoczynnie z danych w zakładce </a:t>
            </a:r>
            <a:r>
              <a:rPr lang="pl-PL" sz="1100" b="1" dirty="0" smtClean="0">
                <a:solidFill>
                  <a:schemeClr val="tx1"/>
                </a:solidFill>
              </a:rPr>
              <a:t>Ryzyko krajów.</a:t>
            </a:r>
            <a:endParaRPr lang="pl-PL" sz="1100" dirty="0" smtClean="0">
              <a:solidFill>
                <a:schemeClr val="tx1"/>
              </a:solidFill>
            </a:endParaRPr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8437491" y="844780"/>
            <a:ext cx="2252749" cy="1475688"/>
          </a:xfrm>
          <a:prstGeom prst="wedgeRoundRectCallout">
            <a:avLst>
              <a:gd name="adj1" fmla="val -22909"/>
              <a:gd name="adj2" fmla="val 7448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Tutaj wpisujemy zagregowaną wartość kosztów działalności operacyjnej dla </a:t>
            </a:r>
            <a:r>
              <a:rPr lang="pl-PL" sz="1100" dirty="0" smtClean="0">
                <a:solidFill>
                  <a:schemeClr val="tx1"/>
                </a:solidFill>
              </a:rPr>
              <a:t>danej firmy.</a:t>
            </a:r>
            <a:endParaRPr lang="pl-PL" sz="1100" dirty="0" smtClean="0">
              <a:solidFill>
                <a:schemeClr val="tx1"/>
              </a:solidFill>
            </a:endParaRP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2380210" y="5990039"/>
            <a:ext cx="4178462" cy="468949"/>
          </a:xfrm>
          <a:prstGeom prst="wedgeRoundRectCallout">
            <a:avLst>
              <a:gd name="adj1" fmla="val 89399"/>
              <a:gd name="adj2" fmla="val -16640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Suma kosztów nie może przekroczyć </a:t>
            </a:r>
            <a:r>
              <a:rPr lang="pl-PL" sz="1200" dirty="0">
                <a:solidFill>
                  <a:schemeClr val="tx1"/>
                </a:solidFill>
              </a:rPr>
              <a:t>tych zadeklarowanych w komórce </a:t>
            </a:r>
            <a:r>
              <a:rPr lang="pl-PL" sz="1200" dirty="0" smtClean="0">
                <a:solidFill>
                  <a:schemeClr val="tx1"/>
                </a:solidFill>
              </a:rPr>
              <a:t>C4: </a:t>
            </a:r>
            <a:r>
              <a:rPr lang="pl-PL" sz="1200" dirty="0">
                <a:solidFill>
                  <a:schemeClr val="tx1"/>
                </a:solidFill>
              </a:rPr>
              <a:t>„1. Koszty działalności operacyjnej (w PLN</a:t>
            </a:r>
            <a:r>
              <a:rPr lang="pl-PL" sz="1200" dirty="0" smtClean="0">
                <a:solidFill>
                  <a:schemeClr val="tx1"/>
                </a:solidFill>
              </a:rPr>
              <a:t>)”</a:t>
            </a:r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10257419" y="5423333"/>
            <a:ext cx="1410393" cy="953248"/>
          </a:xfrm>
          <a:prstGeom prst="wedgeRoundRectCallout">
            <a:avLst>
              <a:gd name="adj1" fmla="val -73430"/>
              <a:gd name="adj2" fmla="val 25915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Wartość wskaźnika dla działalności operacyjnej.</a:t>
            </a:r>
          </a:p>
        </p:txBody>
      </p:sp>
      <p:sp>
        <p:nvSpPr>
          <p:cNvPr id="14" name="Objaśnienie prostokątne zaokrąglone 13"/>
          <p:cNvSpPr/>
          <p:nvPr/>
        </p:nvSpPr>
        <p:spPr>
          <a:xfrm>
            <a:off x="5651606" y="844780"/>
            <a:ext cx="1272896" cy="1475688"/>
          </a:xfrm>
          <a:prstGeom prst="wedgeRoundRectCallout">
            <a:avLst>
              <a:gd name="adj1" fmla="val -50871"/>
              <a:gd name="adj2" fmla="val 8261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Dla </a:t>
            </a:r>
            <a:r>
              <a:rPr lang="pl-PL" sz="1100" dirty="0" smtClean="0">
                <a:solidFill>
                  <a:schemeClr val="tx1"/>
                </a:solidFill>
              </a:rPr>
              <a:t>każdej firmy </a:t>
            </a:r>
            <a:r>
              <a:rPr lang="pl-PL" sz="1100" dirty="0" smtClean="0">
                <a:solidFill>
                  <a:schemeClr val="tx1"/>
                </a:solidFill>
              </a:rPr>
              <a:t>wybieramy TAK, jeżeli </a:t>
            </a:r>
            <a:r>
              <a:rPr lang="pl-PL" sz="1100" dirty="0" smtClean="0">
                <a:solidFill>
                  <a:schemeClr val="tx1"/>
                </a:solidFill>
              </a:rPr>
              <a:t>ma ona wdrożoną </a:t>
            </a:r>
            <a:r>
              <a:rPr lang="pl-PL" sz="1100" dirty="0" smtClean="0">
                <a:solidFill>
                  <a:schemeClr val="tx1"/>
                </a:solidFill>
              </a:rPr>
              <a:t>politykę. NIE – jeżeli </a:t>
            </a:r>
            <a:r>
              <a:rPr lang="pl-PL" sz="1100" dirty="0" smtClean="0">
                <a:solidFill>
                  <a:schemeClr val="tx1"/>
                </a:solidFill>
              </a:rPr>
              <a:t>nie ma.</a:t>
            </a:r>
            <a:endParaRPr lang="pl-PL" sz="1100" dirty="0" smtClean="0">
              <a:solidFill>
                <a:schemeClr val="tx1"/>
              </a:solidFill>
            </a:endParaRPr>
          </a:p>
        </p:txBody>
      </p:sp>
      <p:sp>
        <p:nvSpPr>
          <p:cNvPr id="15" name="Objaśnienie prostokątne zaokrąglone 14"/>
          <p:cNvSpPr/>
          <p:nvPr/>
        </p:nvSpPr>
        <p:spPr>
          <a:xfrm>
            <a:off x="227146" y="3010288"/>
            <a:ext cx="1742970" cy="3274134"/>
          </a:xfrm>
          <a:prstGeom prst="wedgeRoundRectCallout">
            <a:avLst>
              <a:gd name="adj1" fmla="val 54441"/>
              <a:gd name="adj2" fmla="val -20428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Te dane pozostają na poziomie firmy. </a:t>
            </a:r>
          </a:p>
          <a:p>
            <a:pPr algn="ctr"/>
            <a:endParaRPr lang="pl-PL" sz="1200" dirty="0" smtClean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</a:t>
            </a:r>
            <a:r>
              <a:rPr lang="pl-PL" sz="1200" dirty="0" smtClean="0">
                <a:solidFill>
                  <a:schemeClr val="tx1"/>
                </a:solidFill>
              </a:rPr>
              <a:t>kolumnie „</a:t>
            </a:r>
            <a:r>
              <a:rPr lang="pl-PL" sz="1200" dirty="0" smtClean="0">
                <a:solidFill>
                  <a:schemeClr val="tx1"/>
                </a:solidFill>
              </a:rPr>
              <a:t>Podmiot” podwykonawcę</a:t>
            </a:r>
            <a:r>
              <a:rPr lang="pl-PL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 jednym kraju może współpracować z kilkoma podmiotami.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Sumujemy koszty operacyjne dla danego podwykonawcy.</a:t>
            </a:r>
          </a:p>
        </p:txBody>
      </p:sp>
      <p:sp>
        <p:nvSpPr>
          <p:cNvPr id="16" name="Objaśnienie prostokątne zaokrąglone 15"/>
          <p:cNvSpPr/>
          <p:nvPr/>
        </p:nvSpPr>
        <p:spPr>
          <a:xfrm>
            <a:off x="10186348" y="3361236"/>
            <a:ext cx="1410393" cy="1286119"/>
          </a:xfrm>
          <a:prstGeom prst="wedgeRoundRectCallout">
            <a:avLst>
              <a:gd name="adj1" fmla="val -61643"/>
              <a:gd name="adj2" fmla="val -19841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Wartości cząstkowe wskaźnika </a:t>
            </a:r>
            <a:r>
              <a:rPr lang="pl-PL" sz="1200" dirty="0" smtClean="0">
                <a:solidFill>
                  <a:schemeClr val="tx1"/>
                </a:solidFill>
              </a:rPr>
              <a:t>dla działalności operacyjnej.</a:t>
            </a:r>
          </a:p>
        </p:txBody>
      </p:sp>
      <p:sp>
        <p:nvSpPr>
          <p:cNvPr id="18" name="Objaśnienie prostokątne zaokrąglone 17"/>
          <p:cNvSpPr/>
          <p:nvPr/>
        </p:nvSpPr>
        <p:spPr>
          <a:xfrm>
            <a:off x="7000644" y="844780"/>
            <a:ext cx="1386897" cy="1475688"/>
          </a:xfrm>
          <a:prstGeom prst="wedgeRoundRectCallout">
            <a:avLst>
              <a:gd name="adj1" fmla="val -50603"/>
              <a:gd name="adj2" fmla="val 81491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Przeprowadzanie audytó</a:t>
            </a:r>
            <a:r>
              <a:rPr lang="pl-PL" sz="1100" dirty="0" smtClean="0">
                <a:solidFill>
                  <a:schemeClr val="tx1"/>
                </a:solidFill>
              </a:rPr>
              <a:t>w jest dodatkowo promowane. Obniża  ryzyko. Wybieramy odpowiedni TAK lub NIE. </a:t>
            </a:r>
            <a:endParaRPr lang="pl-PL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681644" y="432262"/>
            <a:ext cx="2795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Wartości ryzyka dla krajów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44" y="1249075"/>
            <a:ext cx="10569664" cy="3821689"/>
          </a:xfrm>
          <a:prstGeom prst="rect">
            <a:avLst/>
          </a:prstGeom>
        </p:spPr>
      </p:pic>
      <p:sp>
        <p:nvSpPr>
          <p:cNvPr id="6" name="Objaśnienie prostokątne zaokrąglone 5"/>
          <p:cNvSpPr/>
          <p:nvPr/>
        </p:nvSpPr>
        <p:spPr>
          <a:xfrm>
            <a:off x="8728574" y="1079472"/>
            <a:ext cx="2768068" cy="813480"/>
          </a:xfrm>
          <a:prstGeom prst="wedgeRoundRectCallout">
            <a:avLst>
              <a:gd name="adj1" fmla="val -61253"/>
              <a:gd name="adj2" fmla="val 19231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Dokładne źródło danych z Global </a:t>
            </a:r>
            <a:r>
              <a:rPr lang="pl-PL" sz="1200" dirty="0" err="1">
                <a:solidFill>
                  <a:schemeClr val="tx1"/>
                </a:solidFill>
              </a:rPr>
              <a:t>Slavery</a:t>
            </a:r>
            <a:r>
              <a:rPr lang="pl-PL" sz="1200" dirty="0">
                <a:solidFill>
                  <a:schemeClr val="tx1"/>
                </a:solidFill>
              </a:rPr>
              <a:t> Index 2018 </a:t>
            </a:r>
            <a:r>
              <a:rPr lang="pl-PL" sz="1200" dirty="0" err="1">
                <a:solidFill>
                  <a:schemeClr val="tx1"/>
                </a:solidFill>
              </a:rPr>
              <a:t>Dataset</a:t>
            </a:r>
            <a:r>
              <a:rPr lang="pl-PL" sz="1200" dirty="0">
                <a:solidFill>
                  <a:schemeClr val="tx1"/>
                </a:solidFill>
              </a:rPr>
              <a:t>.</a:t>
            </a:r>
            <a:endParaRPr lang="pl-PL" sz="1200" dirty="0" smtClean="0">
              <a:solidFill>
                <a:schemeClr val="tx1"/>
              </a:solidFill>
            </a:endParaRPr>
          </a:p>
        </p:txBody>
      </p:sp>
      <p:sp>
        <p:nvSpPr>
          <p:cNvPr id="7" name="Objaśnienie prostokątne zaokrąglone 6"/>
          <p:cNvSpPr/>
          <p:nvPr/>
        </p:nvSpPr>
        <p:spPr>
          <a:xfrm>
            <a:off x="2879185" y="5240367"/>
            <a:ext cx="2768068" cy="861175"/>
          </a:xfrm>
          <a:prstGeom prst="wedgeRoundRectCallout">
            <a:avLst>
              <a:gd name="adj1" fmla="val -60953"/>
              <a:gd name="adj2" fmla="val -59804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Źródłem poziomu ryzyka dla krajów jest baza danych (plik </a:t>
            </a:r>
            <a:r>
              <a:rPr lang="pl-PL" sz="1200" dirty="0" err="1" smtClean="0">
                <a:solidFill>
                  <a:schemeClr val="tx1"/>
                </a:solidFill>
              </a:rPr>
              <a:t>excel</a:t>
            </a:r>
            <a:r>
              <a:rPr lang="pl-PL" sz="1200" dirty="0" smtClean="0">
                <a:solidFill>
                  <a:schemeClr val="tx1"/>
                </a:solidFill>
              </a:rPr>
              <a:t>) Global </a:t>
            </a:r>
            <a:r>
              <a:rPr lang="pl-PL" sz="1200" dirty="0" err="1" smtClean="0">
                <a:solidFill>
                  <a:schemeClr val="tx1"/>
                </a:solidFill>
              </a:rPr>
              <a:t>Slavery</a:t>
            </a:r>
            <a:r>
              <a:rPr lang="pl-PL" sz="1200" dirty="0" smtClean="0">
                <a:solidFill>
                  <a:schemeClr val="tx1"/>
                </a:solidFill>
              </a:rPr>
              <a:t> Index 2018 </a:t>
            </a:r>
            <a:r>
              <a:rPr lang="pl-PL" sz="1200" dirty="0" err="1" smtClean="0">
                <a:solidFill>
                  <a:schemeClr val="tx1"/>
                </a:solidFill>
              </a:rPr>
              <a:t>Dataset</a:t>
            </a:r>
            <a:r>
              <a:rPr lang="pl-PL" sz="1200" dirty="0" smtClean="0">
                <a:solidFill>
                  <a:schemeClr val="tx1"/>
                </a:solidFill>
              </a:rPr>
              <a:t>.  </a:t>
            </a: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6650182" y="4857474"/>
            <a:ext cx="3898669" cy="813480"/>
          </a:xfrm>
          <a:prstGeom prst="wedgeRoundRectCallout">
            <a:avLst>
              <a:gd name="adj1" fmla="val 20130"/>
              <a:gd name="adj2" fmla="val -83978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Global </a:t>
            </a:r>
            <a:r>
              <a:rPr lang="pl-PL" sz="1200" dirty="0" err="1">
                <a:solidFill>
                  <a:schemeClr val="tx1"/>
                </a:solidFill>
              </a:rPr>
              <a:t>Slavery</a:t>
            </a:r>
            <a:r>
              <a:rPr lang="pl-PL" sz="1200" dirty="0">
                <a:solidFill>
                  <a:schemeClr val="tx1"/>
                </a:solidFill>
              </a:rPr>
              <a:t> Index 2018 </a:t>
            </a:r>
            <a:r>
              <a:rPr lang="pl-PL" sz="1200" dirty="0" err="1" smtClean="0">
                <a:solidFill>
                  <a:schemeClr val="tx1"/>
                </a:solidFill>
              </a:rPr>
              <a:t>Dataset</a:t>
            </a:r>
            <a:r>
              <a:rPr lang="pl-PL" sz="1200" dirty="0" smtClean="0">
                <a:solidFill>
                  <a:schemeClr val="tx1"/>
                </a:solidFill>
              </a:rPr>
              <a:t>, jeżeli będzie się zmieniał, można ściągnąć i przypisać krajom aktualny poziom ryzyka (</a:t>
            </a:r>
            <a:r>
              <a:rPr lang="pl-PL" sz="1200" dirty="0" err="1" smtClean="0">
                <a:solidFill>
                  <a:schemeClr val="tx1"/>
                </a:solidFill>
              </a:rPr>
              <a:t>Final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overall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vulnerability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score</a:t>
            </a:r>
            <a:r>
              <a:rPr lang="pl-PL" sz="1200" dirty="0" smtClean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0664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671</Words>
  <Application>Microsoft Office PowerPoint</Application>
  <PresentationFormat>Panoramiczny</PresentationFormat>
  <Paragraphs>65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Union Investment TFI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Minkina Piotr</dc:creator>
  <cp:lastModifiedBy>Minkina Piotr</cp:lastModifiedBy>
  <cp:revision>44</cp:revision>
  <dcterms:created xsi:type="dcterms:W3CDTF">2020-12-11T14:47:47Z</dcterms:created>
  <dcterms:modified xsi:type="dcterms:W3CDTF">2021-01-27T16:13:39Z</dcterms:modified>
</cp:coreProperties>
</file>